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67F5-CC71-4677-A471-4C51D91776B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90F7-52E0-4DBC-930B-81F687BDD8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67F5-CC71-4677-A471-4C51D91776B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90F7-52E0-4DBC-930B-81F687BDD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67F5-CC71-4677-A471-4C51D91776B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90F7-52E0-4DBC-930B-81F687BDD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67F5-CC71-4677-A471-4C51D91776B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90F7-52E0-4DBC-930B-81F687BDD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67F5-CC71-4677-A471-4C51D91776B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90F7-52E0-4DBC-930B-81F687BDD8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67F5-CC71-4677-A471-4C51D91776B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90F7-52E0-4DBC-930B-81F687BDD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67F5-CC71-4677-A471-4C51D91776B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90F7-52E0-4DBC-930B-81F687BDD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67F5-CC71-4677-A471-4C51D91776B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90F7-52E0-4DBC-930B-81F687BDD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67F5-CC71-4677-A471-4C51D91776B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90F7-52E0-4DBC-930B-81F687BDD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67F5-CC71-4677-A471-4C51D91776B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90F7-52E0-4DBC-930B-81F687BDD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67F5-CC71-4677-A471-4C51D91776B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FB90F7-52E0-4DBC-930B-81F687BDD8D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AD67F5-CC71-4677-A471-4C51D91776B9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FB90F7-52E0-4DBC-930B-81F687BDD8D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Mabel </a:t>
            </a:r>
            <a:r>
              <a:rPr lang="en-US" dirty="0" err="1" smtClean="0"/>
              <a:t>Hoggard</a:t>
            </a:r>
            <a:r>
              <a:rPr lang="en-US" dirty="0" smtClean="0"/>
              <a:t> PTSA presents…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429000"/>
            <a:ext cx="7620000" cy="2667000"/>
          </a:xfrm>
        </p:spPr>
        <p:txBody>
          <a:bodyPr>
            <a:normAutofit fontScale="92500"/>
          </a:bodyPr>
          <a:lstStyle/>
          <a:p>
            <a:r>
              <a:rPr lang="en-US" sz="3000" i="1" dirty="0" smtClean="0"/>
              <a:t>the 2</a:t>
            </a:r>
            <a:r>
              <a:rPr lang="en-US" sz="3000" i="1" baseline="30000" dirty="0" smtClean="0"/>
              <a:t>nd</a:t>
            </a:r>
            <a:r>
              <a:rPr lang="en-US" sz="3000" i="1" dirty="0" smtClean="0"/>
              <a:t> annual</a:t>
            </a:r>
          </a:p>
          <a:p>
            <a:r>
              <a:rPr lang="en-US" sz="8000" dirty="0" smtClean="0">
                <a:latin typeface="Comic Sans MS" pitchFamily="66" charset="0"/>
              </a:rPr>
              <a:t>READ-A-THON!</a:t>
            </a:r>
          </a:p>
          <a:p>
            <a:r>
              <a:rPr lang="en-US" sz="4400" dirty="0" smtClean="0">
                <a:latin typeface="Comic Sans MS" pitchFamily="66" charset="0"/>
              </a:rPr>
              <a:t>October 3</a:t>
            </a:r>
            <a:r>
              <a:rPr lang="en-US" sz="4400" baseline="30000" dirty="0" smtClean="0">
                <a:latin typeface="Comic Sans MS" pitchFamily="66" charset="0"/>
              </a:rPr>
              <a:t>rd</a:t>
            </a:r>
            <a:r>
              <a:rPr lang="en-US" sz="4400" dirty="0" smtClean="0">
                <a:latin typeface="Comic Sans MS" pitchFamily="66" charset="0"/>
              </a:rPr>
              <a:t> – 24</a:t>
            </a:r>
            <a:r>
              <a:rPr lang="en-US" sz="4400" baseline="30000" dirty="0" smtClean="0">
                <a:latin typeface="Comic Sans MS" pitchFamily="66" charset="0"/>
              </a:rPr>
              <a:t>th</a:t>
            </a:r>
            <a:r>
              <a:rPr lang="en-US" sz="4400" dirty="0" smtClean="0">
                <a:latin typeface="Comic Sans MS" pitchFamily="66" charset="0"/>
              </a:rPr>
              <a:t>  </a:t>
            </a:r>
            <a:endParaRPr lang="en-US" sz="4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52400"/>
            <a:ext cx="5078580" cy="65792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457200"/>
            <a:ext cx="327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YOU MUST TURN IN COUPONS TO WIN PRIZES!!!!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057400"/>
            <a:ext cx="3048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Coupons are ALWAYS due on Thursdays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Thursday, October 9th:  Great Start &amp; Week One Coupons are due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Thursday, October 16</a:t>
            </a:r>
            <a:r>
              <a:rPr lang="en-US" baseline="30000" dirty="0" smtClean="0"/>
              <a:t>th</a:t>
            </a:r>
            <a:r>
              <a:rPr lang="en-US" dirty="0" smtClean="0"/>
              <a:t>:  Week Two Coupons are due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Thursday, October 23</a:t>
            </a:r>
            <a:r>
              <a:rPr lang="en-US" baseline="30000" dirty="0" smtClean="0"/>
              <a:t>rd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smtClean="0"/>
              <a:t>Final Prize Coupons are due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25780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Additional entries earned by turning in ALL MATERIALS &amp; SPONSOR MONEY  by Thursday, October 23</a:t>
            </a:r>
            <a:r>
              <a:rPr lang="en-US" b="1" baseline="30000" dirty="0" smtClean="0"/>
              <a:t>rd</a:t>
            </a:r>
            <a:r>
              <a:rPr lang="en-US" b="1" dirty="0" smtClean="0"/>
              <a:t>!!!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219200"/>
            <a:ext cx="388908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DAY OF THE WEEK ARE COUPONS DUE?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691" y="2362200"/>
            <a:ext cx="904330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0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THURSDAYS!!!</a:t>
            </a:r>
            <a:endParaRPr lang="en-US" sz="1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/>
              <a:t>Questions?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534400" cy="4389120"/>
          </a:xfrm>
        </p:spPr>
        <p:txBody>
          <a:bodyPr/>
          <a:lstStyle/>
          <a:p>
            <a:pPr algn="ctr">
              <a:buNone/>
            </a:pPr>
            <a:r>
              <a:rPr lang="en-US" sz="4400" dirty="0" smtClean="0"/>
              <a:t>This </a:t>
            </a:r>
            <a:r>
              <a:rPr lang="en-US" sz="4400" dirty="0" err="1" smtClean="0"/>
              <a:t>powerpoint</a:t>
            </a:r>
            <a:r>
              <a:rPr lang="en-US" sz="4400" dirty="0" smtClean="0"/>
              <a:t> presentation is available at…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400" b="1" dirty="0" smtClean="0">
                <a:solidFill>
                  <a:srgbClr val="002060"/>
                </a:solidFill>
              </a:rPr>
              <a:t>www.mhptsa.weebly.com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ge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262696"/>
            <a:ext cx="4928442" cy="6366704"/>
          </a:xfrm>
        </p:spPr>
      </p:pic>
      <p:sp>
        <p:nvSpPr>
          <p:cNvPr id="5" name="12-Point Star 4"/>
          <p:cNvSpPr/>
          <p:nvPr/>
        </p:nvSpPr>
        <p:spPr>
          <a:xfrm>
            <a:off x="228600" y="1371600"/>
            <a:ext cx="3657600" cy="2209800"/>
          </a:xfrm>
          <a:prstGeom prst="star12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Frame2"/>
          <p:cNvSpPr txBox="1">
            <a:spLocks noChangeArrowheads="1"/>
          </p:cNvSpPr>
          <p:nvPr/>
        </p:nvSpPr>
        <p:spPr bwMode="auto">
          <a:xfrm>
            <a:off x="5410200" y="990600"/>
            <a:ext cx="3295650" cy="344488"/>
          </a:xfrm>
          <a:prstGeom prst="rect">
            <a:avLst/>
          </a:prstGeom>
          <a:noFill/>
          <a:ln w="31623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STEP 1:  Get Sponsors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17526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Family Members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6400" y="28194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Family Friends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37338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Co-workers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86400" y="48006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Use Social Media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86400" y="5715000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Use the “Sponsorship Form” to record your sponsors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2" animBg="1"/>
      <p:bldP spid="1026" grpId="0" animBg="1"/>
      <p:bldP spid="1026" grpId="1" animBg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5" grpId="0"/>
      <p:bldP spid="1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g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52400"/>
            <a:ext cx="5053070" cy="655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17526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Basic Information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962400" y="609600"/>
            <a:ext cx="4800600" cy="914400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28194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Set a Goal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4572000" y="1143000"/>
            <a:ext cx="3733800" cy="609600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" y="39624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Make Your Case</a:t>
            </a:r>
            <a:endParaRPr lang="en-US" sz="2800" dirty="0"/>
          </a:p>
        </p:txBody>
      </p:sp>
      <p:sp>
        <p:nvSpPr>
          <p:cNvPr id="11" name="Oval 10"/>
          <p:cNvSpPr/>
          <p:nvPr/>
        </p:nvSpPr>
        <p:spPr>
          <a:xfrm>
            <a:off x="4038600" y="1219200"/>
            <a:ext cx="4800600" cy="1752600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" y="50292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Record your sponsors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3733800" y="2438400"/>
            <a:ext cx="5410200" cy="4191000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Frame1"/>
          <p:cNvSpPr txBox="1">
            <a:spLocks noChangeArrowheads="1"/>
          </p:cNvSpPr>
          <p:nvPr/>
        </p:nvSpPr>
        <p:spPr bwMode="auto">
          <a:xfrm>
            <a:off x="381000" y="558800"/>
            <a:ext cx="2895601" cy="1000274"/>
          </a:xfrm>
          <a:prstGeom prst="rect">
            <a:avLst/>
          </a:prstGeom>
          <a:noFill/>
          <a:ln w="731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Mabel </a:t>
            </a: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Hoggard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PTSA READ-A-THON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SPONSORSHIP FORM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  <p:bldP spid="6" grpId="2" animBg="1"/>
      <p:bldP spid="6" grpId="3" animBg="1"/>
      <p:bldP spid="7" grpId="0"/>
      <p:bldP spid="7" grpId="1"/>
      <p:bldP spid="8" grpId="0" animBg="1"/>
      <p:bldP spid="8" grpId="2" animBg="1"/>
      <p:bldP spid="8" grpId="3" animBg="1"/>
      <p:bldP spid="10" grpId="0"/>
      <p:bldP spid="10" grpId="1"/>
      <p:bldP spid="11" grpId="0" animBg="1"/>
      <p:bldP spid="11" grpId="2" animBg="1"/>
      <p:bldP spid="11" grpId="3" animBg="1"/>
      <p:bldP spid="12" grpId="1"/>
      <p:bldP spid="12" grpId="2"/>
      <p:bldP spid="13" grpId="0" animBg="1"/>
      <p:bldP spid="13" grpId="1" animBg="1"/>
      <p:bldP spid="2050" grpId="0" animBg="1"/>
      <p:bldP spid="205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g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10297"/>
            <a:ext cx="5105400" cy="6595303"/>
          </a:xfrm>
          <a:prstGeom prst="rect">
            <a:avLst/>
          </a:prstGeom>
        </p:spPr>
      </p:pic>
      <p:sp>
        <p:nvSpPr>
          <p:cNvPr id="6" name="12-Point Star 5"/>
          <p:cNvSpPr/>
          <p:nvPr/>
        </p:nvSpPr>
        <p:spPr>
          <a:xfrm>
            <a:off x="152400" y="2514600"/>
            <a:ext cx="4114800" cy="1828800"/>
          </a:xfrm>
          <a:prstGeom prst="star12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Frame3"/>
          <p:cNvSpPr txBox="1">
            <a:spLocks noChangeArrowheads="1"/>
          </p:cNvSpPr>
          <p:nvPr/>
        </p:nvSpPr>
        <p:spPr bwMode="auto">
          <a:xfrm>
            <a:off x="5334000" y="1066801"/>
            <a:ext cx="3657600" cy="246221"/>
          </a:xfrm>
          <a:prstGeom prst="rect">
            <a:avLst/>
          </a:prstGeom>
          <a:noFill/>
          <a:ln w="31623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STEP 2:  READ! Record your minutes.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1447800"/>
            <a:ext cx="289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Read every day!  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1828800"/>
            <a:ext cx="365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Use the “Minute Recording Sheet” to keep track of your minutes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7620000"/>
            <a:ext cx="365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Reading during class does </a:t>
            </a:r>
            <a:r>
              <a:rPr lang="en-US" b="1" u="sng" dirty="0" smtClean="0"/>
              <a:t>not</a:t>
            </a:r>
            <a:r>
              <a:rPr lang="en-US" dirty="0" smtClean="0"/>
              <a:t> count.</a:t>
            </a:r>
          </a:p>
          <a:p>
            <a:pPr lvl="1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2971801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600" b="1" dirty="0" smtClean="0"/>
              <a:t>What minutes count?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3962401"/>
            <a:ext cx="3429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3200" b="1" dirty="0" smtClean="0">
                <a:solidFill>
                  <a:srgbClr val="FF0000"/>
                </a:solidFill>
              </a:rPr>
              <a:t>Reading before and after school.</a:t>
            </a:r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4000" y="3581400"/>
            <a:ext cx="3581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3200" b="1" dirty="0">
                <a:solidFill>
                  <a:srgbClr val="FF0000"/>
                </a:solidFill>
              </a:rPr>
              <a:t>Being read to by other people counts so long as it isn't at school.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0200" y="4038600"/>
            <a:ext cx="350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3200" b="1" dirty="0" smtClean="0">
                <a:solidFill>
                  <a:srgbClr val="FF0000"/>
                </a:solidFill>
              </a:rPr>
              <a:t>Reading aloud to a pet counts.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62600" y="3657600"/>
            <a:ext cx="3352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3200" b="1" dirty="0" smtClean="0">
                <a:solidFill>
                  <a:srgbClr val="FF0000"/>
                </a:solidFill>
              </a:rPr>
              <a:t>Reading aloud to other people counts.  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0200" y="3429000"/>
            <a:ext cx="3581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800" b="1" dirty="0" smtClean="0">
                <a:solidFill>
                  <a:srgbClr val="FF0000"/>
                </a:solidFill>
              </a:rPr>
              <a:t>If you happen to read to someone who is also participating in the READ-A-THON, it counts for </a:t>
            </a:r>
            <a:r>
              <a:rPr lang="en-US" sz="2800" b="1" u="sng" dirty="0" smtClean="0">
                <a:solidFill>
                  <a:srgbClr val="FF0000"/>
                </a:solidFill>
              </a:rPr>
              <a:t>both</a:t>
            </a:r>
            <a:r>
              <a:rPr lang="en-US" sz="2800" b="1" dirty="0" smtClean="0">
                <a:solidFill>
                  <a:srgbClr val="FF0000"/>
                </a:solidFill>
              </a:rPr>
              <a:t> of you!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34000" y="3581400"/>
            <a:ext cx="3581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3200" b="1" dirty="0" smtClean="0">
                <a:solidFill>
                  <a:srgbClr val="FF0000"/>
                </a:solidFill>
              </a:rPr>
              <a:t>Homework reading counts so long as it is done after or before school.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10200" y="4114800"/>
            <a:ext cx="3581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3200" b="1" dirty="0" smtClean="0">
                <a:solidFill>
                  <a:srgbClr val="FF0000"/>
                </a:solidFill>
              </a:rPr>
              <a:t>Reading on the bus counts.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34000" y="3581400"/>
            <a:ext cx="3581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smtClean="0">
                <a:solidFill>
                  <a:srgbClr val="FF0000"/>
                </a:solidFill>
              </a:rPr>
              <a:t>Reading under the bed covers, with a flashlight, late at night counts (but only if it is okay with your parents.)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62600" y="3124201"/>
            <a:ext cx="3733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600" b="1" dirty="0" smtClean="0"/>
              <a:t>What minutes DO NOT count?</a:t>
            </a:r>
          </a:p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410200" y="3657600"/>
            <a:ext cx="3581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 smtClean="0">
                <a:solidFill>
                  <a:schemeClr val="accent1"/>
                </a:solidFill>
              </a:rPr>
              <a:t>Reading before the official beginning of the READ-A-THON does </a:t>
            </a:r>
            <a:r>
              <a:rPr lang="en-US" sz="3200" b="1" u="sng" dirty="0" smtClean="0">
                <a:solidFill>
                  <a:schemeClr val="accent1"/>
                </a:solidFill>
              </a:rPr>
              <a:t>not</a:t>
            </a:r>
            <a:r>
              <a:rPr lang="en-US" sz="3200" b="1" dirty="0" smtClean="0">
                <a:solidFill>
                  <a:schemeClr val="accent1"/>
                </a:solidFill>
              </a:rPr>
              <a:t> count.</a:t>
            </a:r>
            <a:endParaRPr lang="en-US" sz="3200" b="1" dirty="0" smtClean="0">
              <a:solidFill>
                <a:schemeClr val="accent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34000" y="4114800"/>
            <a:ext cx="358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 smtClean="0">
                <a:solidFill>
                  <a:schemeClr val="accent1"/>
                </a:solidFill>
              </a:rPr>
              <a:t>Reading during class does </a:t>
            </a:r>
            <a:r>
              <a:rPr lang="en-US" sz="3200" b="1" u="sng" dirty="0" smtClean="0">
                <a:solidFill>
                  <a:schemeClr val="accent1"/>
                </a:solidFill>
              </a:rPr>
              <a:t>not</a:t>
            </a:r>
            <a:r>
              <a:rPr lang="en-US" sz="3200" b="1" dirty="0" smtClean="0">
                <a:solidFill>
                  <a:schemeClr val="accent1"/>
                </a:solidFill>
              </a:rPr>
              <a:t> count.</a:t>
            </a:r>
            <a:endParaRPr lang="en-US" sz="3200" b="1" dirty="0" smtClean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29718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600" b="1" dirty="0" smtClean="0"/>
              <a:t>GET DOUBLE MINUTES!!!</a:t>
            </a:r>
            <a:endParaRPr lang="en-US" sz="3600" b="1" dirty="0"/>
          </a:p>
        </p:txBody>
      </p:sp>
      <p:sp>
        <p:nvSpPr>
          <p:cNvPr id="26" name="Rectangle 25"/>
          <p:cNvSpPr/>
          <p:nvPr/>
        </p:nvSpPr>
        <p:spPr>
          <a:xfrm>
            <a:off x="5410200" y="4038600"/>
            <a:ext cx="3581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 smtClean="0">
                <a:solidFill>
                  <a:schemeClr val="accent1"/>
                </a:solidFill>
              </a:rPr>
              <a:t>October 15</a:t>
            </a:r>
            <a:r>
              <a:rPr lang="en-US" sz="3200" b="1" baseline="30000" dirty="0" smtClean="0">
                <a:solidFill>
                  <a:schemeClr val="accent1"/>
                </a:solidFill>
              </a:rPr>
              <a:t>th</a:t>
            </a:r>
            <a:r>
              <a:rPr lang="en-US" sz="3200" b="1" dirty="0" smtClean="0">
                <a:solidFill>
                  <a:schemeClr val="accent1"/>
                </a:solidFill>
              </a:rPr>
              <a:t> is Read &amp; Rock-A-Thon Day.  All minutes count DOUBLE!</a:t>
            </a:r>
            <a:endParaRPr lang="en-US" sz="32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074" grpId="0" animBg="1"/>
      <p:bldP spid="8" grpId="0"/>
      <p:bldP spid="9" grpId="0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ge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04800"/>
            <a:ext cx="4857750" cy="628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g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152400"/>
            <a:ext cx="5124450" cy="6619912"/>
          </a:xfrm>
          <a:prstGeom prst="rect">
            <a:avLst/>
          </a:prstGeom>
        </p:spPr>
      </p:pic>
      <p:sp>
        <p:nvSpPr>
          <p:cNvPr id="5" name="12-Point Star 4"/>
          <p:cNvSpPr/>
          <p:nvPr/>
        </p:nvSpPr>
        <p:spPr>
          <a:xfrm>
            <a:off x="3733800" y="3657600"/>
            <a:ext cx="4343400" cy="1752600"/>
          </a:xfrm>
          <a:prstGeom prst="star12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Frame4"/>
          <p:cNvSpPr txBox="1">
            <a:spLocks noChangeArrowheads="1"/>
          </p:cNvSpPr>
          <p:nvPr/>
        </p:nvSpPr>
        <p:spPr bwMode="auto">
          <a:xfrm>
            <a:off x="228600" y="685800"/>
            <a:ext cx="3429001" cy="738664"/>
          </a:xfrm>
          <a:prstGeom prst="rect">
            <a:avLst/>
          </a:prstGeom>
          <a:noFill/>
          <a:ln w="31623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STEP 3:  Collect money from your sponsors.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752600"/>
            <a:ext cx="350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Cash</a:t>
            </a:r>
            <a:endParaRPr lang="en-US" sz="22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2438400"/>
            <a:ext cx="381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Check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Payable to “Mabel </a:t>
            </a:r>
            <a:r>
              <a:rPr lang="en-US" sz="1600" dirty="0" err="1" smtClean="0"/>
              <a:t>Hoggard</a:t>
            </a:r>
            <a:r>
              <a:rPr lang="en-US" sz="1600" dirty="0" smtClean="0"/>
              <a:t> PTSA”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3352800"/>
            <a:ext cx="3657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Credit Card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All major credit cards accepted online at</a:t>
            </a:r>
          </a:p>
          <a:p>
            <a:pPr lvl="1"/>
            <a:r>
              <a:rPr lang="en-US" sz="2000" b="1" dirty="0" smtClean="0"/>
              <a:t>www.mhptsa.weebly.com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1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Paying Online.  5 Easy Steps…</a:t>
            </a:r>
            <a:endParaRPr lang="en-US" dirty="0"/>
          </a:p>
        </p:txBody>
      </p:sp>
      <p:pic>
        <p:nvPicPr>
          <p:cNvPr id="4" name="Picture 3" descr="page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53671" y="1066800"/>
            <a:ext cx="5690329" cy="434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2954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Step 1:  </a:t>
            </a:r>
            <a:r>
              <a:rPr lang="en-US" sz="2000" dirty="0" smtClean="0"/>
              <a:t>Go to the PTSA website…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www.mhptsa.weebly.com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22098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Step 2:  </a:t>
            </a:r>
            <a:r>
              <a:rPr lang="en-US" sz="2000" dirty="0" smtClean="0"/>
              <a:t>Click on the Read-a-Thon Link…</a:t>
            </a:r>
          </a:p>
        </p:txBody>
      </p:sp>
      <p:sp>
        <p:nvSpPr>
          <p:cNvPr id="7" name="Right Arrow 6"/>
          <p:cNvSpPr/>
          <p:nvPr/>
        </p:nvSpPr>
        <p:spPr>
          <a:xfrm rot="506968">
            <a:off x="2660188" y="2774776"/>
            <a:ext cx="4198520" cy="351491"/>
          </a:xfrm>
          <a:prstGeom prst="rightArrow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28194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Step 3:  </a:t>
            </a:r>
            <a:r>
              <a:rPr lang="en-US" sz="2000" dirty="0" smtClean="0"/>
              <a:t>Enter donation amount &amp; login OR click continue…</a:t>
            </a:r>
            <a:endParaRPr lang="en-US" dirty="0"/>
          </a:p>
        </p:txBody>
      </p:sp>
      <p:pic>
        <p:nvPicPr>
          <p:cNvPr id="10" name="Picture 9" descr="Screensho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13799" y="990600"/>
            <a:ext cx="5830201" cy="5410200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 rot="844059">
            <a:off x="1523594" y="3963053"/>
            <a:ext cx="4065767" cy="349770"/>
          </a:xfrm>
          <a:prstGeom prst="rightArrow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" y="3733800"/>
            <a:ext cx="32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Step 4:  </a:t>
            </a:r>
            <a:r>
              <a:rPr lang="en-US" sz="2000" dirty="0" smtClean="0"/>
              <a:t>Make sure your sponsors puts YOUR NAME as the “Name of Sponsored Student”.  Otherwise you might not get credit for the donation.</a:t>
            </a:r>
            <a:endParaRPr lang="en-US" dirty="0"/>
          </a:p>
        </p:txBody>
      </p:sp>
      <p:pic>
        <p:nvPicPr>
          <p:cNvPr id="13" name="Picture 12" descr="Screenshot0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91635" y="1066800"/>
            <a:ext cx="5852365" cy="5105400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 rot="18308267">
            <a:off x="2225482" y="3993165"/>
            <a:ext cx="2036181" cy="349770"/>
          </a:xfrm>
          <a:prstGeom prst="rightArrow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2400" y="56388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Step 5:  </a:t>
            </a:r>
            <a:r>
              <a:rPr lang="en-US" sz="2000" dirty="0" smtClean="0"/>
              <a:t>Click “Donate Now” Button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 rot="21391774">
            <a:off x="1758090" y="5795327"/>
            <a:ext cx="5558240" cy="349770"/>
          </a:xfrm>
          <a:prstGeom prst="rightArrow">
            <a:avLst/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1" animBg="1"/>
      <p:bldP spid="7" grpId="2" animBg="1"/>
      <p:bldP spid="8" grpId="0"/>
      <p:bldP spid="8" grpId="1"/>
      <p:bldP spid="11" grpId="0" animBg="1"/>
      <p:bldP spid="11" grpId="1" animBg="1"/>
      <p:bldP spid="12" grpId="0"/>
      <p:bldP spid="12" grpId="1"/>
      <p:bldP spid="14" grpId="0" animBg="1"/>
      <p:bldP spid="14" grpId="1" animBg="1"/>
      <p:bldP spid="15" grpId="0"/>
      <p:bldP spid="15" grpId="1"/>
      <p:bldP spid="16" grpId="0" animBg="1"/>
      <p:bldP spid="1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Send friends &amp; family to our website from your </a:t>
            </a:r>
            <a:r>
              <a:rPr lang="en-US" dirty="0" err="1" smtClean="0"/>
              <a:t>Facebook</a:t>
            </a:r>
            <a:r>
              <a:rPr lang="en-US" dirty="0" smtClean="0"/>
              <a:t> Page!</a:t>
            </a:r>
            <a:endParaRPr lang="en-US" dirty="0"/>
          </a:p>
        </p:txBody>
      </p:sp>
      <p:pic>
        <p:nvPicPr>
          <p:cNvPr id="5" name="Picture 4" descr="Screenshot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905000"/>
            <a:ext cx="6553200" cy="47659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g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399"/>
            <a:ext cx="5105400" cy="6595303"/>
          </a:xfrm>
          <a:prstGeom prst="rect">
            <a:avLst/>
          </a:prstGeom>
        </p:spPr>
      </p:pic>
      <p:sp>
        <p:nvSpPr>
          <p:cNvPr id="5" name="12-Point Star 4"/>
          <p:cNvSpPr/>
          <p:nvPr/>
        </p:nvSpPr>
        <p:spPr>
          <a:xfrm>
            <a:off x="152400" y="4876800"/>
            <a:ext cx="4114800" cy="1219200"/>
          </a:xfrm>
          <a:prstGeom prst="star12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Frame5"/>
          <p:cNvSpPr txBox="1">
            <a:spLocks noChangeArrowheads="1"/>
          </p:cNvSpPr>
          <p:nvPr/>
        </p:nvSpPr>
        <p:spPr bwMode="auto">
          <a:xfrm>
            <a:off x="5486400" y="762000"/>
            <a:ext cx="3486150" cy="276999"/>
          </a:xfrm>
          <a:prstGeom prst="rect">
            <a:avLst/>
          </a:prstGeom>
          <a:noFill/>
          <a:ln w="31623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STEP 4:  WIN PRIZES!!!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524000"/>
            <a:ext cx="3581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Use the “Prizes Checklist” to make sure you take advantage of all these opportunities!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146" grpId="0" animBg="1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896</TotalTime>
  <Words>459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Mabel Hoggard PTSA presents…</vt:lpstr>
      <vt:lpstr>Slide 2</vt:lpstr>
      <vt:lpstr>Slide 3</vt:lpstr>
      <vt:lpstr>Slide 4</vt:lpstr>
      <vt:lpstr>Slide 5</vt:lpstr>
      <vt:lpstr>Slide 6</vt:lpstr>
      <vt:lpstr>Paying Online.  5 Easy Steps…</vt:lpstr>
      <vt:lpstr>Send friends &amp; family to our website from your Facebook Page!</vt:lpstr>
      <vt:lpstr>Slide 9</vt:lpstr>
      <vt:lpstr>Slide 10</vt:lpstr>
      <vt:lpstr>Slide 11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Mabel Hoggard PTSA presents…</dc:title>
  <dc:creator>Susan Jean Wade</dc:creator>
  <cp:lastModifiedBy>Susan Jean Wade</cp:lastModifiedBy>
  <cp:revision>21</cp:revision>
  <dcterms:created xsi:type="dcterms:W3CDTF">2014-10-01T02:54:35Z</dcterms:created>
  <dcterms:modified xsi:type="dcterms:W3CDTF">2014-10-01T17:51:09Z</dcterms:modified>
</cp:coreProperties>
</file>